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0_91B32E29.xml" ContentType="application/vnd.ms-powerpoint.comments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8"/>
  </p:notesMasterIdLst>
  <p:handoutMasterIdLst>
    <p:handoutMasterId r:id="rId19"/>
  </p:handoutMasterIdLst>
  <p:sldIdLst>
    <p:sldId id="293" r:id="rId5"/>
    <p:sldId id="282" r:id="rId6"/>
    <p:sldId id="295" r:id="rId7"/>
    <p:sldId id="283" r:id="rId8"/>
    <p:sldId id="294" r:id="rId9"/>
    <p:sldId id="302" r:id="rId10"/>
    <p:sldId id="304" r:id="rId11"/>
    <p:sldId id="305" r:id="rId12"/>
    <p:sldId id="306" r:id="rId13"/>
    <p:sldId id="308" r:id="rId14"/>
    <p:sldId id="288" r:id="rId15"/>
    <p:sldId id="292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0C2B61-B540-1E0C-B581-30C07D21A97B}" name="C Wright" initials="CW" userId="69e4b9b561d0d05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83535" autoAdjust="0"/>
  </p:normalViewPr>
  <p:slideViewPr>
    <p:cSldViewPr snapToGrid="0">
      <p:cViewPr varScale="1">
        <p:scale>
          <a:sx n="92" d="100"/>
          <a:sy n="92" d="100"/>
        </p:scale>
        <p:origin x="1314" y="9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omments/modernComment_130_91B32E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1A257A-2BD3-44BD-AE38-DAC84401EA09}" authorId="{5D0C2B61-B540-1E0C-B581-30C07D21A97B}" created="2024-07-08T20:43:09.930">
    <pc:sldMkLst xmlns:pc="http://schemas.microsoft.com/office/powerpoint/2013/main/command">
      <pc:docMk/>
      <pc:sldMk cId="2444439081" sldId="304"/>
    </pc:sldMkLst>
    <p188:txBody>
      <a:bodyPr/>
      <a:lstStyle/>
      <a:p>
        <a:r>
          <a:rPr lang="en-US"/>
          <a:t>Check w/ R. to make sure this chart makes sense here. Was not sure if I need to add a title called SMOTE to it.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Before the launch of Sputnik 1 in 1957, there were no manmade objects in Earth’s orbit.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traced by U.S. </a:t>
            </a:r>
            <a:r>
              <a:rPr lang="en-US" sz="1200" dirty="0" err="1"/>
              <a:t>Bombined</a:t>
            </a:r>
            <a:r>
              <a:rPr lang="en-US" sz="1200" dirty="0"/>
              <a:t> Space Operations Center’s Space Surveillance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Infinite number of objects in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3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7-day period of NEO data pulled from the NASA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9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Classify whether or not a Near-Earth Object poses a risk.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models were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chosen model was not great at identifying Hazards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resampling, the model improved for Class I (hazardous instances) but worsened for Class 0 (negative instances).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resampled again using SMOTE and attempted to improve model performance by retrieving more data</a:t>
            </a:r>
          </a:p>
          <a:p>
            <a:r>
              <a:rPr lang="en-US" dirty="0"/>
              <a:t>from NASA.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data model represented a substantial improvement over the original model in precision, recall, and F1-</a:t>
            </a:r>
          </a:p>
          <a:p>
            <a:r>
              <a:rPr lang="en-US" dirty="0"/>
              <a:t>Score for Class 1, which is crucial for this application.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also Provides slightly better overall performance metrics, indicating a more balanced and effective model.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8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4" r:id="rId15"/>
    <p:sldLayoutId id="2147483725" r:id="rId16"/>
    <p:sldLayoutId id="214748372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0_91B32E2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Top view of the earth from outer space">
            <a:extLst>
              <a:ext uri="{FF2B5EF4-FFF2-40B4-BE49-F238E27FC236}">
                <a16:creationId xmlns:a16="http://schemas.microsoft.com/office/drawing/2014/main" id="{02067895-E1A0-D3FB-6E4A-14845156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" y="10"/>
            <a:ext cx="12191980" cy="6857989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1642223"/>
            <a:ext cx="4278018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Earth Objects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2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0617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 - SMOTE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52E04-99ED-0495-3007-5DEE7B5B23AC}"/>
              </a:ext>
            </a:extLst>
          </p:cNvPr>
          <p:cNvSpPr txBox="1"/>
          <p:nvPr/>
        </p:nvSpPr>
        <p:spPr>
          <a:xfrm>
            <a:off x="216090" y="843759"/>
            <a:ext cx="44594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Resampled and Added Data - SMOTE model is generally better.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01751-C12E-4A74-D69B-C5A63948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" y="3187890"/>
            <a:ext cx="4895512" cy="3670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54F1F-5C8D-0C3F-90BB-2F3B5A912655}"/>
              </a:ext>
            </a:extLst>
          </p:cNvPr>
          <p:cNvSpPr txBox="1"/>
          <p:nvPr/>
        </p:nvSpPr>
        <p:spPr>
          <a:xfrm>
            <a:off x="5390146" y="3870201"/>
            <a:ext cx="68018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Classification Report - Resampled and Added Data – SMOTE</a:t>
            </a:r>
          </a:p>
          <a:p>
            <a:endParaRPr lang="en-US" dirty="0"/>
          </a:p>
          <a:p>
            <a:r>
              <a:rPr lang="en-US" dirty="0"/>
              <a:t>                        precision    recall      f1-score   support</a:t>
            </a:r>
          </a:p>
          <a:p>
            <a:endParaRPr lang="en-US" dirty="0"/>
          </a:p>
          <a:p>
            <a:r>
              <a:rPr lang="en-US" dirty="0"/>
              <a:t>           0            0.97         0.89           0.93          1902</a:t>
            </a:r>
          </a:p>
          <a:p>
            <a:r>
              <a:rPr lang="en-US" dirty="0"/>
              <a:t>           1            0.71         0.92           0.80            556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0.89          2458</a:t>
            </a:r>
          </a:p>
          <a:p>
            <a:r>
              <a:rPr lang="en-US" dirty="0"/>
              <a:t>   macro avg       0.84         0.90           0.86          2458</a:t>
            </a:r>
          </a:p>
          <a:p>
            <a:r>
              <a:rPr lang="en-US" dirty="0"/>
              <a:t>weighted avg      0.91         0.89           0.90          2458</a:t>
            </a:r>
          </a:p>
        </p:txBody>
      </p:sp>
      <p:graphicFrame>
        <p:nvGraphicFramePr>
          <p:cNvPr id="15" name="Table Placeholder 2">
            <a:extLst>
              <a:ext uri="{FF2B5EF4-FFF2-40B4-BE49-F238E27FC236}">
                <a16:creationId xmlns:a16="http://schemas.microsoft.com/office/drawing/2014/main" id="{0E1B76A6-8CBF-4035-D3D6-0EA6B4E2569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253156328"/>
              </p:ext>
            </p:extLst>
          </p:nvPr>
        </p:nvGraphicFramePr>
        <p:xfrm>
          <a:off x="5839325" y="895566"/>
          <a:ext cx="5400137" cy="24542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9042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70971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870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Accuracy Scores with new data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Testing data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0.8991049633848658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Training data accuracy score: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0.9068038944238931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8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78" y="53952"/>
            <a:ext cx="6129866" cy="964766"/>
          </a:xfrm>
          <a:noFill/>
        </p:spPr>
        <p:txBody>
          <a:bodyPr anchor="b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22" y="1400485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BC5F9-8DE1-6FC2-F12E-4647090CCDA3}"/>
              </a:ext>
            </a:extLst>
          </p:cNvPr>
          <p:cNvSpPr txBox="1"/>
          <p:nvPr/>
        </p:nvSpPr>
        <p:spPr>
          <a:xfrm>
            <a:off x="434565" y="1400485"/>
            <a:ext cx="10814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Classify whether or not a Near-Earth Object poses a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chosen model was not great at identifying Hazards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resampling, the model improved for Class I (hazardous instances) but worsened for Class 0 (negative instances).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was still not were it needed to be, so more data was retrieved from NASA.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results:  A substantial improvement over the original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36" y="787399"/>
            <a:ext cx="5179330" cy="2841829"/>
          </a:xfrm>
          <a:noFill/>
        </p:spPr>
        <p:txBody>
          <a:bodyPr anchor="b">
            <a:normAutofit/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00A6E-7A92-E0DA-EDC3-DA5624C70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81D7DB-FFBE-8C76-1D0A-9CB56F72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536" y="13436"/>
            <a:ext cx="3578002" cy="82835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94715087-9226-EDCA-9DD8-99A0CF95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" r="9941" b="-2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8008" y="1072769"/>
            <a:ext cx="5160530" cy="4572000"/>
          </a:xfrm>
        </p:spPr>
        <p:txBody>
          <a:bodyPr vert="horz" wrap="square" lIns="0" tIns="0" rIns="0" bIns="0" rtlCol="0" anchor="t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Background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Proposal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Data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Models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Resampled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Improve Performance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Classification Report with New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SMOTE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Conclusion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Q &amp; A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3B3D6C7-AACA-F2FD-BE9D-4DBB8A6288D2}"/>
              </a:ext>
            </a:extLst>
          </p:cNvPr>
          <p:cNvSpPr txBox="1">
            <a:spLocks/>
          </p:cNvSpPr>
          <p:nvPr/>
        </p:nvSpPr>
        <p:spPr>
          <a:xfrm>
            <a:off x="670936" y="26535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661CC-D81C-977F-CC99-3327A4F7701A}"/>
              </a:ext>
            </a:extLst>
          </p:cNvPr>
          <p:cNvSpPr txBox="1"/>
          <p:nvPr/>
        </p:nvSpPr>
        <p:spPr>
          <a:xfrm>
            <a:off x="67356" y="1459030"/>
            <a:ext cx="6059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manmade objects prior to 1957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70462-DEDC-6134-DF4E-648BCBE4EC51}"/>
              </a:ext>
            </a:extLst>
          </p:cNvPr>
          <p:cNvSpPr txBox="1"/>
          <p:nvPr/>
        </p:nvSpPr>
        <p:spPr>
          <a:xfrm>
            <a:off x="6048226" y="1526526"/>
            <a:ext cx="60598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Bases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Threat to Earth?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objects can harm us?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NASA tracks Nearest Earth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68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A0CFB8-446E-1393-0249-37401FE01C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5551" b="13474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09" y="-1315911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Proposal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2128135"/>
            <a:ext cx="5258625" cy="2718185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a model that can classify whether or not near-Earth objects pose a threat to satellites, disrupts natural phenomena, or is likely to impact Earth.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Utilize data from NASA’s Near-Earth Object (NEO) Web Service for the model creation and testing.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0262"/>
          <a:stretch/>
        </p:blipFill>
        <p:spPr>
          <a:xfrm>
            <a:off x="7233719" y="1329172"/>
            <a:ext cx="4664191" cy="54070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03" name="Oval 30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1343F-07B9-FBA5-5C5D-63C901A12704}"/>
              </a:ext>
            </a:extLst>
          </p:cNvPr>
          <p:cNvSpPr txBox="1"/>
          <p:nvPr/>
        </p:nvSpPr>
        <p:spPr>
          <a:xfrm>
            <a:off x="603504" y="991431"/>
            <a:ext cx="54924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Retrieved data from NASA </a:t>
            </a:r>
            <a:r>
              <a:rPr lang="en-US" sz="2400" dirty="0" err="1"/>
              <a:t>NEOwS</a:t>
            </a:r>
            <a:r>
              <a:rPr lang="en-US" sz="2400" dirty="0"/>
              <a:t> API.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Defined the target vector for items that are potentially hazardous: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scaling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Several models for preliminary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AB6B8-ED02-4362-9A3A-1261B12B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315"/>
              </p:ext>
            </p:extLst>
          </p:nvPr>
        </p:nvGraphicFramePr>
        <p:xfrm>
          <a:off x="2189482" y="2798886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8DA549C-A122-38F1-7D3E-28EBA8A6AD91}"/>
              </a:ext>
            </a:extLst>
          </p:cNvPr>
          <p:cNvSpPr txBox="1">
            <a:spLocks/>
          </p:cNvSpPr>
          <p:nvPr/>
        </p:nvSpPr>
        <p:spPr>
          <a:xfrm>
            <a:off x="670936" y="88844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5945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59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183" y="3730752"/>
            <a:ext cx="11648552" cy="1563624"/>
          </a:xfrm>
          <a:noFill/>
        </p:spPr>
        <p:txBody>
          <a:bodyPr vert="horz" lIns="0" tIns="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Suggestion:  The model is not great at identifying hazardous asteroids potentially due to the extent to which the data is imbalanced.  This false negative could be potentially catastrophic.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Efforts needed to improve model performance at detecting hazardous asteroids.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Resampling needed: Resampled Value Counts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563879736"/>
              </p:ext>
            </p:extLst>
          </p:nvPr>
        </p:nvGraphicFramePr>
        <p:xfrm>
          <a:off x="1358483" y="838962"/>
          <a:ext cx="9500616" cy="2677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5117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Model Used for Predictions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SVC-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(Standard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 –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(Mini Max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Random Forest        (max depth = 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0.9436962518254097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0.5689501312335958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6BCDC6-8F48-8475-D909-0E8581E9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17" y="5524625"/>
            <a:ext cx="279221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807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Resampled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969264"/>
            <a:ext cx="4690872" cy="1656977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Classification reports for Random Forest with  </a:t>
            </a:r>
            <a:r>
              <a:rPr lang="en-US" sz="2000" dirty="0" err="1"/>
              <a:t>max_depth</a:t>
            </a:r>
            <a:r>
              <a:rPr lang="en-US" sz="2000" dirty="0"/>
              <a:t> of 3 using predictions from resampled model using </a:t>
            </a:r>
            <a:r>
              <a:rPr lang="en-US" sz="2000" dirty="0" err="1"/>
              <a:t>random_oversampler</a:t>
            </a:r>
            <a:r>
              <a:rPr lang="en-US" sz="2000" dirty="0"/>
              <a:t> vs original data.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1C48E8-AFF4-AE42-4D05-5D98A8298807}"/>
              </a:ext>
            </a:extLst>
          </p:cNvPr>
          <p:cNvSpPr txBox="1"/>
          <p:nvPr/>
        </p:nvSpPr>
        <p:spPr>
          <a:xfrm>
            <a:off x="5766118" y="1011949"/>
            <a:ext cx="60944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Original_data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i="1" dirty="0"/>
              <a:t>                </a:t>
            </a:r>
            <a:r>
              <a:rPr lang="en-US" i="1" u="sng" dirty="0"/>
              <a:t>precision    recall  f1-score  	 support</a:t>
            </a:r>
          </a:p>
          <a:p>
            <a:endParaRPr lang="en-US" dirty="0"/>
          </a:p>
          <a:p>
            <a:r>
              <a:rPr lang="en-US" dirty="0"/>
              <a:t>           0       0.94      1.00         0.97          1905</a:t>
            </a:r>
          </a:p>
          <a:p>
            <a:r>
              <a:rPr lang="en-US" dirty="0"/>
              <a:t>           1       0.84      </a:t>
            </a:r>
            <a:r>
              <a:rPr lang="en-US" dirty="0">
                <a:solidFill>
                  <a:srgbClr val="FFC000"/>
                </a:solidFill>
              </a:rPr>
              <a:t>0.14  </a:t>
            </a:r>
            <a:r>
              <a:rPr lang="en-US" dirty="0"/>
              <a:t>       0.24            150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0.94          2055</a:t>
            </a:r>
          </a:p>
          <a:p>
            <a:r>
              <a:rPr lang="en-US" dirty="0"/>
              <a:t>   macro avg   0.89      0.57         0.60          2055</a:t>
            </a:r>
          </a:p>
          <a:p>
            <a:r>
              <a:rPr lang="en-US" dirty="0"/>
              <a:t>weighted avg  0.93      0.94         0.91          2055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Using </a:t>
            </a:r>
            <a:r>
              <a:rPr lang="en-US" dirty="0" err="1">
                <a:solidFill>
                  <a:srgbClr val="00B0F0"/>
                </a:solidFill>
              </a:rPr>
              <a:t>random_oversampler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                </a:t>
            </a:r>
            <a:r>
              <a:rPr lang="en-US" i="1" u="sng" dirty="0"/>
              <a:t>precision    recall  f1-score      support</a:t>
            </a:r>
          </a:p>
          <a:p>
            <a:endParaRPr lang="en-US" dirty="0"/>
          </a:p>
          <a:p>
            <a:r>
              <a:rPr lang="en-US" dirty="0"/>
              <a:t>           0       1.00      0.83         0.91          1905</a:t>
            </a:r>
          </a:p>
          <a:p>
            <a:r>
              <a:rPr lang="en-US" dirty="0"/>
              <a:t>           1       0.31      </a:t>
            </a:r>
            <a:r>
              <a:rPr lang="en-US" dirty="0">
                <a:solidFill>
                  <a:srgbClr val="FFC000"/>
                </a:solidFill>
              </a:rPr>
              <a:t>0.99 </a:t>
            </a:r>
            <a:r>
              <a:rPr lang="en-US" dirty="0"/>
              <a:t>        0.48            150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0.84          2055</a:t>
            </a:r>
          </a:p>
          <a:p>
            <a:r>
              <a:rPr lang="en-US" dirty="0"/>
              <a:t>   macro avg  0.66      0.91         0.69           2055</a:t>
            </a:r>
          </a:p>
          <a:p>
            <a:r>
              <a:rPr lang="en-US" dirty="0"/>
              <a:t>weighted avg  0.95     0.84         0.88           2055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B2E33-864D-922B-869C-6B77AFA2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017"/>
            <a:ext cx="4526280" cy="3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390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1569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Improve Model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1109091"/>
            <a:ext cx="8626856" cy="1563624"/>
          </a:xfrm>
          <a:noFill/>
        </p:spPr>
        <p:txBody>
          <a:bodyPr vert="horz" lIns="0" tIns="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Retrieve more real data from NASA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Modified </a:t>
            </a:r>
            <a:r>
              <a:rPr lang="en-US" sz="2200" dirty="0" err="1"/>
              <a:t>create_dataset</a:t>
            </a:r>
            <a:r>
              <a:rPr lang="en-US" sz="2200" dirty="0"/>
              <a:t> script to get additional records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Created new Random Forest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value counts with new data: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BD4252-8722-F8AB-0D45-E21E240BB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034617"/>
              </p:ext>
            </p:extLst>
          </p:nvPr>
        </p:nvGraphicFramePr>
        <p:xfrm>
          <a:off x="1192451" y="3317440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767E6B4-93EA-0542-F800-B13211C9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14" y="2810955"/>
            <a:ext cx="5982586" cy="40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8712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822CD-0C43-7819-F3EF-BB6EC8363F6D}"/>
              </a:ext>
            </a:extLst>
          </p:cNvPr>
          <p:cNvSpPr txBox="1"/>
          <p:nvPr/>
        </p:nvSpPr>
        <p:spPr>
          <a:xfrm>
            <a:off x="5878049" y="3801130"/>
            <a:ext cx="59901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new data</a:t>
            </a:r>
          </a:p>
          <a:p>
            <a:r>
              <a:rPr lang="en-US" dirty="0"/>
              <a:t>	          </a:t>
            </a:r>
            <a:r>
              <a:rPr lang="en-US" i="1" u="sng" dirty="0"/>
              <a:t>precision    recall      f1-score      support</a:t>
            </a:r>
          </a:p>
          <a:p>
            <a:endParaRPr lang="en-US" dirty="0"/>
          </a:p>
          <a:p>
            <a:r>
              <a:rPr lang="en-US" dirty="0"/>
              <a:t>           0            0.99          0.83         0.91          1902</a:t>
            </a:r>
          </a:p>
          <a:p>
            <a:r>
              <a:rPr lang="en-US" dirty="0"/>
              <a:t>           1            0.63          0.98         0.77            556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0.87     	 2458</a:t>
            </a:r>
          </a:p>
          <a:p>
            <a:r>
              <a:rPr lang="en-US" dirty="0"/>
              <a:t>   macro avg       0.81          0.91         0.84           2458</a:t>
            </a:r>
          </a:p>
          <a:p>
            <a:r>
              <a:rPr lang="en-US" dirty="0"/>
              <a:t>weighted avg      0.91          0.87         0.88           2458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9E33F-81C9-DBB4-8675-8CB7C059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676"/>
            <a:ext cx="5212532" cy="390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60B19-FA31-5D88-581E-B4C8F2C8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19" y="893064"/>
            <a:ext cx="541371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54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{A216BB38-9885-49F3-A75D-A894D301656C}tf33713516_win32</Template>
  <TotalTime>6529</TotalTime>
  <Words>788</Words>
  <Application>Microsoft Office PowerPoint</Application>
  <PresentationFormat>Widescreen</PresentationFormat>
  <Paragraphs>172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Walbaum Display</vt:lpstr>
      <vt:lpstr>3DFloatVTI</vt:lpstr>
      <vt:lpstr>Near Earth Objects  Group 2</vt:lpstr>
      <vt:lpstr>Agenda</vt:lpstr>
      <vt:lpstr>PowerPoint Presentation</vt:lpstr>
      <vt:lpstr>Proposal </vt:lpstr>
      <vt:lpstr>PowerPoint Presentation</vt:lpstr>
      <vt:lpstr>Models</vt:lpstr>
      <vt:lpstr>Resampled Data</vt:lpstr>
      <vt:lpstr>Improve Model Performance</vt:lpstr>
      <vt:lpstr>Classification Report with New Data</vt:lpstr>
      <vt:lpstr>Classification Report with New Data - SMOTE</vt:lpstr>
      <vt:lpstr>Conclusion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Wright</dc:creator>
  <cp:lastModifiedBy>C Wright</cp:lastModifiedBy>
  <cp:revision>12</cp:revision>
  <dcterms:created xsi:type="dcterms:W3CDTF">2024-06-19T21:50:52Z</dcterms:created>
  <dcterms:modified xsi:type="dcterms:W3CDTF">2024-07-09T02:44:17Z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